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notesMasterIdLst>
    <p:notesMasterId r:id="rId27"/>
  </p:notesMasterIdLst>
  <p:sldIdLst>
    <p:sldId id="256" r:id="rId5"/>
    <p:sldId id="269" r:id="rId6"/>
    <p:sldId id="271" r:id="rId7"/>
    <p:sldId id="274" r:id="rId8"/>
    <p:sldId id="298" r:id="rId9"/>
    <p:sldId id="299" r:id="rId10"/>
    <p:sldId id="275" r:id="rId11"/>
    <p:sldId id="276" r:id="rId12"/>
    <p:sldId id="277" r:id="rId13"/>
    <p:sldId id="281" r:id="rId14"/>
    <p:sldId id="285" r:id="rId15"/>
    <p:sldId id="286" r:id="rId16"/>
    <p:sldId id="291" r:id="rId17"/>
    <p:sldId id="292" r:id="rId18"/>
    <p:sldId id="300" r:id="rId19"/>
    <p:sldId id="284" r:id="rId20"/>
    <p:sldId id="293" r:id="rId21"/>
    <p:sldId id="295" r:id="rId22"/>
    <p:sldId id="294" r:id="rId23"/>
    <p:sldId id="282" r:id="rId24"/>
    <p:sldId id="280" r:id="rId25"/>
    <p:sldId id="296" r:id="rId2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C9E"/>
    <a:srgbClr val="3B11B3"/>
    <a:srgbClr val="E35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76" autoAdjust="0"/>
    <p:restoredTop sz="94660"/>
  </p:normalViewPr>
  <p:slideViewPr>
    <p:cSldViewPr>
      <p:cViewPr varScale="1">
        <p:scale>
          <a:sx n="66" d="100"/>
          <a:sy n="66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B8B1D-A54D-4701-AC98-9668F76E301B}" type="datetimeFigureOut">
              <a:rPr lang="en-US" smtClean="0"/>
              <a:t>3/3/2018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477C2-1CE6-4A31-9100-92F20B03C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0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77C2-1CE6-4A31-9100-92F20B03C8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4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888D15B-D80E-408B-8DF5-7A46708BB535}" type="datetimeFigureOut">
              <a:rPr lang="fr-FR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03/03/2018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8DDEAD3-4562-42C2-8486-120C584B4138}" type="slidenum">
              <a:rPr lang="fr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fr-CA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953C9E"/>
            </a:gs>
            <a:gs pos="89000">
              <a:schemeClr val="bg2">
                <a:lumMod val="75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467544" y="2060848"/>
            <a:ext cx="8208912" cy="2448272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fa-IR" sz="3200" dirty="0" smtClean="0">
                <a:cs typeface="B Titr" pitchFamily="2" charset="-78"/>
              </a:rPr>
              <a:t>بررسي </a:t>
            </a:r>
            <a:r>
              <a:rPr lang="fa-IR" sz="3200" dirty="0">
                <a:cs typeface="B Titr" pitchFamily="2" charset="-78"/>
              </a:rPr>
              <a:t>مدل </a:t>
            </a:r>
            <a:r>
              <a:rPr lang="fa-IR" sz="3200" dirty="0" smtClean="0">
                <a:cs typeface="B Titr" pitchFamily="2" charset="-78"/>
              </a:rPr>
              <a:t>تعيين، </a:t>
            </a:r>
            <a:r>
              <a:rPr lang="fa-IR" sz="3200" dirty="0">
                <a:cs typeface="B Titr" pitchFamily="2" charset="-78"/>
              </a:rPr>
              <a:t>توزيع </a:t>
            </a:r>
            <a:r>
              <a:rPr lang="fa-IR" sz="3200" dirty="0" smtClean="0">
                <a:cs typeface="B Titr" pitchFamily="2" charset="-78"/>
              </a:rPr>
              <a:t>و شاخص هاي عملكردي اعتبارات سال 1396 دانشگاه‌ها </a:t>
            </a:r>
            <a:r>
              <a:rPr lang="fa-IR" sz="3200" dirty="0">
                <a:cs typeface="B Titr" pitchFamily="2" charset="-78"/>
              </a:rPr>
              <a:t>و موسسات </a:t>
            </a:r>
            <a:r>
              <a:rPr lang="fa-IR" sz="3200" dirty="0" smtClean="0">
                <a:cs typeface="B Titr" pitchFamily="2" charset="-78"/>
              </a:rPr>
              <a:t> آموزش عالي</a:t>
            </a:r>
            <a:endParaRPr lang="fr-CA" sz="3200" dirty="0" smtClean="0">
              <a:solidFill>
                <a:srgbClr val="E35C06"/>
              </a:solidFill>
              <a:cs typeface="B Titr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31840" y="5589240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4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B Titr" pitchFamily="2" charset="-78"/>
              </a:rPr>
              <a:t>دفتر </a:t>
            </a:r>
            <a:r>
              <a:rPr lang="fa-IR" sz="2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B Titr" pitchFamily="2" charset="-78"/>
              </a:rPr>
              <a:t>طرح و برنامه </a:t>
            </a:r>
          </a:p>
          <a:p>
            <a:pPr algn="ctr"/>
            <a:r>
              <a:rPr lang="fa-IR" sz="2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B Titr" pitchFamily="2" charset="-78"/>
              </a:rPr>
              <a:t>دانشگاه حضرت معصومه(س)</a:t>
            </a:r>
            <a:endParaRPr lang="en-US" sz="24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B Titr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342584" cy="313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245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876712"/>
          </a:xfrm>
        </p:spPr>
        <p:txBody>
          <a:bodyPr>
            <a:normAutofit/>
          </a:bodyPr>
          <a:lstStyle/>
          <a:p>
            <a:pPr algn="ctr" rtl="1"/>
            <a:r>
              <a:rPr lang="fa-IR" sz="2800" dirty="0" smtClean="0">
                <a:solidFill>
                  <a:srgbClr val="E35C06"/>
                </a:solidFill>
                <a:cs typeface="B Titr" pitchFamily="2" charset="-78"/>
              </a:rPr>
              <a:t>اصلاحات  انجام شده در مدل تعيين بودجه سال 1396 </a:t>
            </a:r>
            <a:endParaRPr lang="fr-CA" sz="2800" dirty="0" smtClean="0">
              <a:solidFill>
                <a:srgbClr val="E35C06"/>
              </a:solidFill>
              <a:cs typeface="B Titr" pitchFamily="2" charset="-78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7076" y="1412776"/>
            <a:ext cx="8208912" cy="4896544"/>
          </a:xfrm>
        </p:spPr>
        <p:txBody>
          <a:bodyPr>
            <a:normAutofit fontScale="92500" lnSpcReduction="10000"/>
          </a:bodyPr>
          <a:lstStyle/>
          <a:p>
            <a:pPr algn="just" rtl="1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3B11B3"/>
                </a:solidFill>
                <a:cs typeface="B Mitra" pitchFamily="2" charset="-78"/>
              </a:rPr>
              <a:t>تعيين ضرايب منطقه‌اي به تفكيك براي هر دانشگاه و موسسه آموزش عالي</a:t>
            </a:r>
          </a:p>
          <a:p>
            <a:pPr algn="just" rtl="1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اصلاح ظرفيت كلاس ها در </a:t>
            </a: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مقاطع </a:t>
            </a: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كارشناسي ارشد </a:t>
            </a: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و دكتري(كاهش </a:t>
            </a: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حدود 25 درصد ظرفيت كلاس‌ها كه منجر به افزايش 10 تا 13 درصدي هزينه تمام شده اين مقاطع شده است.)</a:t>
            </a:r>
          </a:p>
          <a:p>
            <a:pPr algn="just" rtl="1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rgbClr val="3B11B3"/>
                </a:solidFill>
                <a:cs typeface="B Mitra" pitchFamily="2" charset="-78"/>
              </a:rPr>
              <a:t>افزايش سنوات تحصيلي مقطع كارشناسي از 8 ترم به 9 ترم (كه موجب كاهش هزينه تمام شده مقطع كارشناسي گرديد</a:t>
            </a:r>
            <a:r>
              <a:rPr lang="fa-IR" b="1" dirty="0" smtClean="0">
                <a:solidFill>
                  <a:srgbClr val="3B11B3"/>
                </a:solidFill>
                <a:cs typeface="B Mitra" pitchFamily="2" charset="-78"/>
              </a:rPr>
              <a:t>.)</a:t>
            </a:r>
          </a:p>
          <a:p>
            <a:pPr marL="0" indent="0" algn="just" rtl="1">
              <a:spcAft>
                <a:spcPts val="1200"/>
              </a:spcAft>
              <a:buNone/>
            </a:pPr>
            <a:r>
              <a:rPr lang="fa-IR" sz="2200" b="1" dirty="0">
                <a:solidFill>
                  <a:srgbClr val="3B11B3"/>
                </a:solidFill>
                <a:cs typeface="B Mitra" pitchFamily="2" charset="-78"/>
              </a:rPr>
              <a:t> </a:t>
            </a:r>
            <a:r>
              <a:rPr lang="fa-IR" sz="2200" b="1" dirty="0" smtClean="0">
                <a:solidFill>
                  <a:srgbClr val="3B11B3"/>
                </a:solidFill>
                <a:cs typeface="B Mitra" pitchFamily="2" charset="-78"/>
              </a:rPr>
              <a:t>لازم به توضيح است سنوات مجاز دوره كارشناسي ارشد كما في السابق 5 ترم و دكتري 9ترم محاسبه مي شود.</a:t>
            </a:r>
            <a:endParaRPr lang="fa-IR" sz="2200" b="1" dirty="0">
              <a:solidFill>
                <a:srgbClr val="3B11B3"/>
              </a:solidFill>
              <a:cs typeface="B Mitra" pitchFamily="2" charset="-78"/>
            </a:endParaRP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b="1" dirty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تعيين ضريب مناطق مرزي کمتر </a:t>
            </a:r>
            <a:r>
              <a:rPr lang="fa-IR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Mitra" pitchFamily="2" charset="-78"/>
              </a:rPr>
              <a:t>برخوردار</a:t>
            </a:r>
          </a:p>
          <a:p>
            <a:pPr marL="0" indent="0" algn="just" rtl="1">
              <a:buNone/>
            </a:pPr>
            <a:endParaRPr lang="fa-IR" b="1" dirty="0">
              <a:solidFill>
                <a:schemeClr val="tx1">
                  <a:lumMod val="95000"/>
                  <a:lumOff val="5000"/>
                </a:schemeClr>
              </a:solidFill>
              <a:cs typeface="B Mitra" pitchFamily="2" charset="-78"/>
            </a:endParaRP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2400" b="1" dirty="0">
                <a:solidFill>
                  <a:srgbClr val="3B11B3"/>
                </a:solidFill>
                <a:cs typeface="B Mitra" pitchFamily="2" charset="-78"/>
              </a:rPr>
              <a:t>افزایش 10 درصدی هزینه تمام شده دانشجو در مدل تعیین نسبت به سال 1395</a:t>
            </a:r>
          </a:p>
          <a:p>
            <a:pPr algn="just" rtl="1"/>
            <a:endParaRPr lang="fa-IR" sz="3200" dirty="0" smtClean="0">
              <a:cs typeface="B Mitra" pitchFamily="2" charset="-78"/>
            </a:endParaRPr>
          </a:p>
          <a:p>
            <a:pPr marL="0" indent="0" algn="just" rtl="1">
              <a:buNone/>
            </a:pPr>
            <a:endParaRPr lang="fr-CA" sz="3200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466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ctr" rtl="1"/>
            <a:r>
              <a:rPr lang="fa-IR" sz="3600" dirty="0" smtClean="0">
                <a:solidFill>
                  <a:srgbClr val="E35C06"/>
                </a:solidFill>
                <a:cs typeface="B Titr" pitchFamily="2" charset="-78"/>
              </a:rPr>
              <a:t>طراحي مدل عملكرد دانشگاه ها</a:t>
            </a:r>
            <a:endParaRPr lang="fr-CA" sz="3600" dirty="0">
              <a:solidFill>
                <a:srgbClr val="E35C06"/>
              </a:solidFill>
              <a:cs typeface="B Titr" pitchFamily="2" charset="-78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9"/>
            <a:ext cx="7571184" cy="379988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b="1" dirty="0" smtClean="0">
                <a:cs typeface="B Titr" pitchFamily="2" charset="-78"/>
              </a:rPr>
              <a:t>اهداف :</a:t>
            </a:r>
          </a:p>
          <a:p>
            <a:pPr algn="just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a-IR" sz="2200" b="1" dirty="0">
                <a:cs typeface="B Mitra" pitchFamily="2" charset="-78"/>
              </a:rPr>
              <a:t>رفتارسازي و هدايت دانشگاهها و موسسات آموزش عالي در جهت مأموريت‌هاي محوله در اسناد بالادستي و تضمين كيفيت فعاليت‌هاي آموزشي، پژوهشي و فناوري </a:t>
            </a:r>
          </a:p>
          <a:p>
            <a:pPr algn="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a-IR" sz="2200" b="1" dirty="0">
                <a:cs typeface="B Mitra" pitchFamily="2" charset="-78"/>
              </a:rPr>
              <a:t>توزيع عادلانه منابع براساس </a:t>
            </a:r>
            <a:r>
              <a:rPr lang="fa-IR" sz="2200" b="1" dirty="0">
                <a:solidFill>
                  <a:schemeClr val="bg2">
                    <a:lumMod val="50000"/>
                  </a:schemeClr>
                </a:solidFill>
                <a:cs typeface="B Mitra" pitchFamily="2" charset="-78"/>
              </a:rPr>
              <a:t>شاخص های کیفی و مطلوب مستقل از تعداد دانشجو</a:t>
            </a:r>
            <a:endParaRPr lang="fa-IR" sz="2200" b="1" dirty="0">
              <a:solidFill>
                <a:srgbClr val="E35C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Grp="1" noChangeArrowheads="1"/>
          </p:cNvSpPr>
          <p:nvPr/>
        </p:nvSpPr>
        <p:spPr bwMode="auto">
          <a:xfrm>
            <a:off x="8529637" y="339725"/>
            <a:ext cx="3571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476" tIns="60738" rIns="121476" bIns="60738" anchor="ctr"/>
          <a:lstStyle/>
          <a:p>
            <a:pPr algn="ctr" rtl="1"/>
            <a:fld id="{C6EF2042-F8EA-4D77-B4E5-546DA4D65B89}" type="slidenum">
              <a:rPr lang="bg-BG" sz="900">
                <a:solidFill>
                  <a:srgbClr val="C31E24"/>
                </a:solidFill>
              </a:rPr>
              <a:pPr algn="ctr" rtl="1"/>
              <a:t>5</a:t>
            </a:fld>
            <a:endParaRPr lang="bg-BG" sz="900">
              <a:solidFill>
                <a:srgbClr val="C31E24"/>
              </a:solidFill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611559" y="665163"/>
            <a:ext cx="7281095" cy="5465762"/>
          </a:xfrm>
          <a:prstGeom prst="rect">
            <a:avLst/>
          </a:prstGeom>
          <a:solidFill>
            <a:srgbClr val="D5D5D5"/>
          </a:solidFill>
          <a:ln w="25400" algn="ctr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just" rtl="1">
              <a:defRPr/>
            </a:pPr>
            <a:r>
              <a:rPr lang="ar-S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"/>
                <a:cs typeface="2  Titr" pitchFamily="2" charset="-78"/>
              </a:rPr>
              <a:t>معیارهای </a:t>
            </a:r>
            <a:r>
              <a:rPr lang="fa-I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"/>
                <a:cs typeface="2  Titr" pitchFamily="2" charset="-78"/>
              </a:rPr>
              <a:t>تعیین شاخص های </a:t>
            </a:r>
            <a:r>
              <a:rPr lang="ar-S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"/>
                <a:cs typeface="2  Titr" pitchFamily="2" charset="-78"/>
              </a:rPr>
              <a:t>سنجش عملکرد  دانشگاه ها</a:t>
            </a:r>
            <a:endParaRPr lang="bg-BG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/>
              <a:cs typeface="2  Titr" pitchFamily="2" charset="-78"/>
            </a:endParaRPr>
          </a:p>
          <a:p>
            <a:pPr algn="just" rtl="1">
              <a:defRPr/>
            </a:pPr>
            <a:endParaRPr lang="bg-BG" sz="24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ato"/>
              <a:cs typeface="2  Zar" pitchFamily="2" charset="-78"/>
            </a:endParaRPr>
          </a:p>
          <a:p>
            <a:pPr algn="just" rtl="1">
              <a:defRPr/>
            </a:pPr>
            <a:endParaRPr lang="bg-BG" sz="24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ato"/>
              <a:cs typeface="2  Zar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fa-I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1-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هم راستایی با اهداف مطلوب مدیریت و توسعه دانشگاه ها</a:t>
            </a:r>
            <a:endParaRPr lang="bg-BG" sz="24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ato"/>
              <a:cs typeface="2  Titr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fa-I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2-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سنجش پذیری شاخص ها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 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fa-I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3- </a:t>
            </a:r>
            <a:r>
              <a:rPr lang="bg-BG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ato"/>
                <a:cs typeface="2  Titr" pitchFamily="2" charset="-78"/>
              </a:rPr>
              <a:t>فراهمی و امکان پذیری جمع آوری اطلاعات شاخص ها</a:t>
            </a:r>
            <a:endParaRPr lang="bg-BG" sz="24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ato"/>
              <a:cs typeface="2  Titr" pitchFamily="2" charset="-78"/>
            </a:endParaRPr>
          </a:p>
          <a:p>
            <a:pPr algn="ctr" rtl="1">
              <a:defRPr/>
            </a:pP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38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Grp="1" noChangeArrowheads="1"/>
          </p:cNvSpPr>
          <p:nvPr/>
        </p:nvSpPr>
        <p:spPr bwMode="auto">
          <a:xfrm>
            <a:off x="8529637" y="339725"/>
            <a:ext cx="357188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476" tIns="60738" rIns="121476" bIns="60738" anchor="ctr"/>
          <a:lstStyle/>
          <a:p>
            <a:pPr algn="ctr" rtl="1"/>
            <a:fld id="{875494CA-CF2D-4A37-83EF-A0C822323E26}" type="slidenum">
              <a:rPr lang="bg-BG" sz="900">
                <a:solidFill>
                  <a:srgbClr val="C31E24"/>
                </a:solidFill>
              </a:rPr>
              <a:pPr algn="ctr" rtl="1"/>
              <a:t>6</a:t>
            </a:fld>
            <a:endParaRPr lang="bg-BG" sz="900">
              <a:solidFill>
                <a:srgbClr val="C31E24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7740" y="761997"/>
          <a:ext cx="7797560" cy="5259292"/>
        </p:xfrm>
        <a:graphic>
          <a:graphicData uri="http://schemas.openxmlformats.org/drawingml/2006/table">
            <a:tbl>
              <a:tblPr rtl="1"/>
              <a:tblGrid>
                <a:gridCol w="272554"/>
                <a:gridCol w="1328702"/>
                <a:gridCol w="5349598"/>
                <a:gridCol w="846706"/>
              </a:tblGrid>
              <a:tr h="46082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  <a:cs typeface="2  Titr" pitchFamily="2" charset="-78"/>
                        </a:rPr>
                        <a:t> 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latin typeface="B Zar"/>
                          <a:cs typeface="2  Titr" pitchFamily="2" charset="-78"/>
                        </a:rPr>
                        <a:t> شاخص های سنجش عملکرد دانشگاه ها سال 1396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082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Titr"/>
                          <a:cs typeface="2  Titr" pitchFamily="2" charset="-78"/>
                        </a:rPr>
                        <a:t>ردیف </a:t>
                      </a:r>
                    </a:p>
                  </a:txBody>
                  <a:tcPr marL="7144" marR="7144" marT="9525" marB="0" vert="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Titr"/>
                          <a:cs typeface="2  Titr" pitchFamily="2" charset="-78"/>
                        </a:rPr>
                        <a:t>حوزه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Titr"/>
                          <a:cs typeface="2  Titr" pitchFamily="2" charset="-78"/>
                        </a:rPr>
                        <a:t>شاخص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>
                          <a:solidFill>
                            <a:srgbClr val="000000"/>
                          </a:solidFill>
                          <a:latin typeface="B Titr"/>
                          <a:cs typeface="2  Titr" pitchFamily="2" charset="-78"/>
                        </a:rPr>
                        <a:t>وزن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772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پژوهشی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t"/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درآمد اختصاصي حاصل ازفعاليتهاي پژوهشي به كل درآمد اختصاصي </a:t>
                      </a:r>
                    </a:p>
                  </a:txBody>
                  <a:tcPr marL="7144" marR="7144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</a:tr>
              <a:tr h="500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عملكردسرانه توليدات پژوهشي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</a:tr>
              <a:tr h="500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عملکرد </a:t>
                      </a:r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اعتبار عمومی </a:t>
                      </a:r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پژوهشی به بودجه عمومی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FCDF"/>
                    </a:solidFill>
                  </a:tcPr>
                </a:tc>
              </a:tr>
              <a:tr h="50032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آموزشی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هيات علمي دانشياربه بالا به كل هيات علمي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</a:tr>
              <a:tr h="460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کل دانشجو به هيات علمي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7B5"/>
                    </a:solidFill>
                  </a:tcPr>
                </a:tc>
              </a:tr>
              <a:tr h="5156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3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بین المللی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فعاليت هاي بين المللي دانشگاه ها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2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</a:tr>
              <a:tr h="46082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4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توسعه مدیریت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عملكرد درآمد اختصاصي به بودجه عمومی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60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نسبت كارمند به هيات علمي 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460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رتبه </a:t>
                      </a:r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مدیریت دانشگاه </a:t>
                      </a:r>
                      <a:r>
                        <a:rPr lang="fa-IR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سبز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B Nazanin"/>
                          <a:cs typeface="2  Titr" pitchFamily="2" charset="-78"/>
                        </a:rPr>
                        <a:t>1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E35C06"/>
                </a:solidFill>
                <a:cs typeface="B Titr" pitchFamily="2" charset="-78"/>
              </a:rPr>
              <a:t>شاخص‌هاي مدل عملكردي </a:t>
            </a:r>
            <a:br>
              <a:rPr lang="fa-IR" sz="3600" dirty="0" smtClean="0">
                <a:solidFill>
                  <a:srgbClr val="E35C06"/>
                </a:solidFill>
                <a:cs typeface="B Titr" pitchFamily="2" charset="-78"/>
              </a:rPr>
            </a:br>
            <a:r>
              <a:rPr lang="fa-IR" sz="3600" dirty="0" smtClean="0">
                <a:solidFill>
                  <a:srgbClr val="E35C06"/>
                </a:solidFill>
                <a:cs typeface="B Titr" pitchFamily="2" charset="-78"/>
              </a:rPr>
              <a:t>(</a:t>
            </a:r>
            <a:r>
              <a:rPr lang="fa-IR" sz="2000" dirty="0" smtClean="0">
                <a:solidFill>
                  <a:srgbClr val="E35C06"/>
                </a:solidFill>
                <a:cs typeface="B Titr" pitchFamily="2" charset="-78"/>
              </a:rPr>
              <a:t>توزيع 5 درصد بودجه سال جاري براساس نتايج مدل عملكردي</a:t>
            </a:r>
            <a:r>
              <a:rPr lang="fa-IR" sz="3600" dirty="0" smtClean="0">
                <a:solidFill>
                  <a:srgbClr val="E35C06"/>
                </a:solidFill>
                <a:cs typeface="B Titr" pitchFamily="2" charset="-78"/>
              </a:rPr>
              <a:t>)</a:t>
            </a:r>
            <a:endParaRPr lang="fr-CA" sz="3600" dirty="0">
              <a:solidFill>
                <a:srgbClr val="E35C06"/>
              </a:solidFill>
              <a:cs typeface="B Titr" pitchFamily="2" charset="-78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7571184" cy="3571875"/>
          </a:xfrm>
        </p:spPr>
        <p:txBody>
          <a:bodyPr>
            <a:normAutofit/>
          </a:bodyPr>
          <a:lstStyle/>
          <a:p>
            <a:pPr algn="just" rtl="1">
              <a:spcBef>
                <a:spcPts val="1800"/>
              </a:spcBef>
              <a:buFont typeface="Wingdings" pitchFamily="2" charset="2"/>
              <a:buChar char="v"/>
            </a:pPr>
            <a:r>
              <a:rPr lang="fa-IR" sz="3200" dirty="0" smtClean="0">
                <a:cs typeface="B Mitra" pitchFamily="2" charset="-78"/>
              </a:rPr>
              <a:t> </a:t>
            </a:r>
            <a:r>
              <a:rPr lang="ar-SA" sz="3200" dirty="0" smtClean="0">
                <a:cs typeface="B Mitra" pitchFamily="2" charset="-78"/>
              </a:rPr>
              <a:t>شاخص </a:t>
            </a:r>
            <a:r>
              <a:rPr lang="ar-SA" sz="3200" dirty="0">
                <a:cs typeface="B Mitra" pitchFamily="2" charset="-78"/>
              </a:rPr>
              <a:t>فعالیت هاي بین المللی</a:t>
            </a:r>
            <a:endParaRPr lang="en-US" sz="3200" dirty="0">
              <a:cs typeface="B Mitra" pitchFamily="2" charset="-78"/>
            </a:endParaRPr>
          </a:p>
          <a:p>
            <a:pPr algn="just" rtl="1">
              <a:spcBef>
                <a:spcPts val="1800"/>
              </a:spcBef>
              <a:buFont typeface="Wingdings" pitchFamily="2" charset="2"/>
              <a:buChar char="v"/>
            </a:pPr>
            <a:r>
              <a:rPr lang="en-US" sz="3200" dirty="0" smtClean="0">
                <a:cs typeface="B Mitra" pitchFamily="2" charset="-78"/>
              </a:rPr>
              <a:t> </a:t>
            </a:r>
            <a:r>
              <a:rPr lang="ar-SA" sz="3200" dirty="0">
                <a:cs typeface="B Mitra" pitchFamily="2" charset="-78"/>
              </a:rPr>
              <a:t>شاخص فعالیت هاي آموزشی</a:t>
            </a:r>
            <a:endParaRPr lang="en-US" sz="3200" dirty="0">
              <a:cs typeface="B Mitra" pitchFamily="2" charset="-78"/>
            </a:endParaRPr>
          </a:p>
          <a:p>
            <a:pPr algn="just" rtl="1">
              <a:spcBef>
                <a:spcPts val="1800"/>
              </a:spcBef>
              <a:buFont typeface="Wingdings" pitchFamily="2" charset="2"/>
              <a:buChar char="v"/>
            </a:pPr>
            <a:r>
              <a:rPr lang="en-US" sz="3200" dirty="0" smtClean="0">
                <a:cs typeface="B Mitra" pitchFamily="2" charset="-78"/>
              </a:rPr>
              <a:t> </a:t>
            </a:r>
            <a:r>
              <a:rPr lang="ar-SA" sz="3200" dirty="0">
                <a:cs typeface="B Mitra" pitchFamily="2" charset="-78"/>
              </a:rPr>
              <a:t>شاخص فعالیت هاي پژوهشی</a:t>
            </a:r>
            <a:endParaRPr lang="en-US" sz="3200" dirty="0">
              <a:cs typeface="B Mitra" pitchFamily="2" charset="-78"/>
            </a:endParaRPr>
          </a:p>
          <a:p>
            <a:pPr algn="just" rtl="1">
              <a:spcBef>
                <a:spcPts val="1800"/>
              </a:spcBef>
              <a:buFont typeface="Wingdings" pitchFamily="2" charset="2"/>
              <a:buChar char="v"/>
            </a:pPr>
            <a:r>
              <a:rPr lang="en-US" sz="3200" dirty="0" smtClean="0">
                <a:cs typeface="B Mitra" pitchFamily="2" charset="-78"/>
              </a:rPr>
              <a:t> </a:t>
            </a:r>
            <a:r>
              <a:rPr lang="ar-SA" sz="3200" dirty="0">
                <a:cs typeface="B Mitra" pitchFamily="2" charset="-78"/>
              </a:rPr>
              <a:t>شاخص فعالیت هاي مدیریت منابع و زیر ساخت</a:t>
            </a:r>
            <a:endParaRPr lang="en-US" sz="3200" dirty="0">
              <a:cs typeface="B Mitra" pitchFamily="2" charset="-78"/>
            </a:endParaRPr>
          </a:p>
          <a:p>
            <a:pPr algn="r" rtl="1"/>
            <a:endParaRPr lang="fr-CA" sz="2800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73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 rot="16200000">
            <a:off x="4919248" y="3253152"/>
            <a:ext cx="7239000" cy="732696"/>
          </a:xfrm>
        </p:spPr>
        <p:txBody>
          <a:bodyPr>
            <a:normAutofit/>
          </a:bodyPr>
          <a:lstStyle/>
          <a:p>
            <a:pPr algn="ctr" rtl="1"/>
            <a:r>
              <a:rPr lang="fa-IR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B Titr" pitchFamily="2" charset="-78"/>
              </a:rPr>
              <a:t>شاخص‌هاي مدل عملكردي</a:t>
            </a:r>
            <a:endParaRPr lang="fr-CA" sz="2800" dirty="0">
              <a:solidFill>
                <a:schemeClr val="accent6">
                  <a:lumMod val="60000"/>
                  <a:lumOff val="40000"/>
                </a:schemeClr>
              </a:solidFill>
              <a:cs typeface="B Titr" pitchFamily="2" charset="-78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95536" y="548680"/>
            <a:ext cx="7499176" cy="4968552"/>
          </a:xfrm>
        </p:spPr>
        <p:txBody>
          <a:bodyPr>
            <a:normAutofit/>
          </a:bodyPr>
          <a:lstStyle/>
          <a:p>
            <a:pPr marL="0" lvl="0" indent="0" algn="ctr" rtl="1">
              <a:buClr>
                <a:srgbClr val="B13F9A"/>
              </a:buClr>
              <a:buNone/>
            </a:pPr>
            <a:r>
              <a:rPr lang="ar-SA" b="1" dirty="0">
                <a:solidFill>
                  <a:srgbClr val="3B11B3"/>
                </a:solidFill>
                <a:cs typeface="B Titr" pitchFamily="2" charset="-78"/>
              </a:rPr>
              <a:t>شاخص فعالیت هاي بین </a:t>
            </a:r>
            <a:r>
              <a:rPr lang="ar-SA" b="1" dirty="0" smtClean="0">
                <a:solidFill>
                  <a:srgbClr val="3B11B3"/>
                </a:solidFill>
                <a:cs typeface="B Titr" pitchFamily="2" charset="-78"/>
              </a:rPr>
              <a:t>المللی</a:t>
            </a:r>
            <a:r>
              <a:rPr lang="fa-IR" b="1" dirty="0" smtClean="0">
                <a:solidFill>
                  <a:srgbClr val="3B11B3"/>
                </a:solidFill>
                <a:cs typeface="B Titr" pitchFamily="2" charset="-78"/>
              </a:rPr>
              <a:t> (وزن 15 درصد)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lvl="0" algn="just" rtl="1">
              <a:lnSpc>
                <a:spcPct val="150000"/>
              </a:lnSpc>
              <a:spcBef>
                <a:spcPts val="2400"/>
              </a:spcBef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2200" b="1" dirty="0" smtClean="0">
                <a:solidFill>
                  <a:prstClr val="black"/>
                </a:solidFill>
                <a:cs typeface="B Mitra" pitchFamily="2" charset="-78"/>
              </a:rPr>
              <a:t>تعداد دانشجوي بين المللي با وزن 0/75.</a:t>
            </a:r>
          </a:p>
          <a:p>
            <a:pPr lvl="0" algn="just" rtl="1">
              <a:lnSpc>
                <a:spcPct val="150000"/>
              </a:lnSpc>
              <a:spcBef>
                <a:spcPts val="2400"/>
              </a:spcBef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2200" b="1" dirty="0" smtClean="0">
                <a:solidFill>
                  <a:prstClr val="black"/>
                </a:solidFill>
                <a:cs typeface="B Mitra" pitchFamily="2" charset="-78"/>
              </a:rPr>
              <a:t>تعداد مقالات مشترك بين المللي با وزن0/25</a:t>
            </a: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1800" b="1" dirty="0">
                <a:cs typeface="B Titr" pitchFamily="2" charset="-78"/>
              </a:rPr>
              <a:t>ضريب اهميت: </a:t>
            </a:r>
            <a:r>
              <a:rPr lang="fa-IR" sz="2400" b="1" dirty="0" smtClean="0">
                <a:cs typeface="B Mitra" pitchFamily="2" charset="-78"/>
              </a:rPr>
              <a:t>2</a:t>
            </a:r>
            <a:endParaRPr lang="fa-IR" sz="2400" b="1" dirty="0">
              <a:cs typeface="B Mitra" pitchFamily="2" charset="-78"/>
            </a:endParaRP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1800" dirty="0">
                <a:cs typeface="B Titr" pitchFamily="2" charset="-78"/>
              </a:rPr>
              <a:t>محل استخراج اطلاعات: </a:t>
            </a:r>
            <a:r>
              <a:rPr lang="ar-SA" sz="2400" dirty="0">
                <a:cs typeface="B Mitra" pitchFamily="2" charset="-78"/>
              </a:rPr>
              <a:t>مرجع اخذ اطلاعات تعداد </a:t>
            </a:r>
            <a:r>
              <a:rPr lang="ar-SA" sz="2400" dirty="0" smtClean="0">
                <a:cs typeface="B Mitra" pitchFamily="2" charset="-78"/>
              </a:rPr>
              <a:t>دانشجو</a:t>
            </a:r>
            <a:r>
              <a:rPr lang="fa-IR" sz="2400" dirty="0" smtClean="0">
                <a:cs typeface="B Mitra" pitchFamily="2" charset="-78"/>
              </a:rPr>
              <a:t>ي بين المللي از</a:t>
            </a:r>
            <a:r>
              <a:rPr lang="ar-SA" sz="2400" dirty="0" smtClean="0">
                <a:cs typeface="B Mitra" pitchFamily="2" charset="-78"/>
              </a:rPr>
              <a:t> </a:t>
            </a:r>
            <a:r>
              <a:rPr lang="ar-SA" sz="2400" dirty="0">
                <a:cs typeface="B Mitra" pitchFamily="2" charset="-78"/>
              </a:rPr>
              <a:t>آمار مؤسسه پژوهش و برنامه ريزي آموزش عالي </a:t>
            </a:r>
            <a:r>
              <a:rPr lang="fa-IR" sz="2400" dirty="0">
                <a:cs typeface="B Mitra" pitchFamily="2" charset="-78"/>
              </a:rPr>
              <a:t> </a:t>
            </a:r>
            <a:r>
              <a:rPr lang="fa-IR" sz="2400" dirty="0" smtClean="0">
                <a:cs typeface="B Mitra" pitchFamily="2" charset="-78"/>
              </a:rPr>
              <a:t>و مقالات مشترك بين المللي از پايگاه استنادي جهان اسلام.</a:t>
            </a:r>
            <a:endParaRPr lang="fa-IR" sz="2200" b="1" dirty="0" smtClean="0">
              <a:solidFill>
                <a:prstClr val="black"/>
              </a:solidFill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73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692697"/>
            <a:ext cx="7571184" cy="4807992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ar-SA" sz="2400" b="1" dirty="0" smtClean="0">
                <a:solidFill>
                  <a:srgbClr val="3B11B3"/>
                </a:solidFill>
                <a:cs typeface="B Titr" pitchFamily="2" charset="-78"/>
              </a:rPr>
              <a:t>آموزشی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 (وزن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23درصد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)</a:t>
            </a: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2400" dirty="0">
              <a:solidFill>
                <a:srgbClr val="3B11B3"/>
              </a:solidFill>
              <a:cs typeface="B Mitra" pitchFamily="2" charset="-78"/>
            </a:endParaRPr>
          </a:p>
          <a:p>
            <a:pPr lvl="0" algn="just" rtl="1">
              <a:lnSpc>
                <a:spcPct val="20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ar-SA" sz="2200" b="1" dirty="0" smtClean="0">
                <a:solidFill>
                  <a:prstClr val="black"/>
                </a:solidFill>
                <a:cs typeface="B Mitra" pitchFamily="2" charset="-78"/>
              </a:rPr>
              <a:t>نسبت </a:t>
            </a:r>
            <a:r>
              <a:rPr lang="ar-SA" sz="2200" b="1" dirty="0">
                <a:solidFill>
                  <a:prstClr val="black"/>
                </a:solidFill>
                <a:cs typeface="B Mitra" pitchFamily="2" charset="-78"/>
              </a:rPr>
              <a:t>هیات علمی به </a:t>
            </a:r>
            <a:r>
              <a:rPr lang="ar-SA" sz="2200" b="1" dirty="0" smtClean="0">
                <a:solidFill>
                  <a:prstClr val="black"/>
                </a:solidFill>
                <a:cs typeface="B Mitra" pitchFamily="2" charset="-78"/>
              </a:rPr>
              <a:t>دانشجو</a:t>
            </a:r>
            <a:endParaRPr lang="fa-IR" sz="2200" b="1" dirty="0" smtClean="0">
              <a:solidFill>
                <a:prstClr val="black"/>
              </a:solidFill>
              <a:cs typeface="B Mitra" pitchFamily="2" charset="-78"/>
            </a:endParaRPr>
          </a:p>
          <a:p>
            <a:pPr lvl="0" algn="just" rtl="1">
              <a:lnSpc>
                <a:spcPct val="20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ar-SA" sz="2200" b="1" dirty="0" smtClean="0">
                <a:solidFill>
                  <a:prstClr val="black"/>
                </a:solidFill>
                <a:cs typeface="B Mitra" pitchFamily="2" charset="-78"/>
              </a:rPr>
              <a:t>نسبت </a:t>
            </a:r>
            <a:r>
              <a:rPr lang="ar-SA" sz="2200" b="1" dirty="0">
                <a:solidFill>
                  <a:prstClr val="black"/>
                </a:solidFill>
                <a:cs typeface="B Mitra" pitchFamily="2" charset="-78"/>
              </a:rPr>
              <a:t>هیات علمی دانشیار به بالا به کل هیات علمی</a:t>
            </a:r>
            <a:endParaRPr lang="en-US" sz="2200" b="1" dirty="0">
              <a:solidFill>
                <a:prstClr val="black"/>
              </a:solidFill>
              <a:cs typeface="B Mitra" pitchFamily="2" charset="-78"/>
            </a:endParaRPr>
          </a:p>
          <a:p>
            <a:pPr lvl="0" algn="just" rtl="1">
              <a:buClr>
                <a:srgbClr val="B13F9A"/>
              </a:buClr>
              <a:buFont typeface="Wingdings" pitchFamily="2" charset="2"/>
              <a:buChar char="v"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51619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3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67544" y="332656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ar-SA" sz="2400" b="1" dirty="0" smtClean="0">
                <a:solidFill>
                  <a:srgbClr val="3B11B3"/>
                </a:solidFill>
                <a:cs typeface="B Titr" pitchFamily="2" charset="-78"/>
              </a:rPr>
              <a:t>آموزشی</a:t>
            </a: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just" rtl="1">
              <a:lnSpc>
                <a:spcPct val="200000"/>
              </a:lnSpc>
              <a:buClr>
                <a:srgbClr val="B13F9A"/>
              </a:buClr>
              <a:buNone/>
            </a:pPr>
            <a:r>
              <a:rPr lang="ar-SA" sz="2400" dirty="0" smtClean="0">
                <a:solidFill>
                  <a:prstClr val="black"/>
                </a:solidFill>
                <a:cs typeface="B Mitra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cs typeface="B Titr" pitchFamily="2" charset="-78"/>
              </a:rPr>
              <a:t>نسبت هیات علمی به </a:t>
            </a:r>
            <a:r>
              <a:rPr lang="ar-SA" sz="2400" b="1" dirty="0" smtClean="0">
                <a:solidFill>
                  <a:prstClr val="black"/>
                </a:solidFill>
                <a:cs typeface="B Titr" pitchFamily="2" charset="-78"/>
              </a:rPr>
              <a:t>دانشجو</a:t>
            </a:r>
            <a:endParaRPr lang="fa-IR" sz="2400" b="1" dirty="0" smtClean="0">
              <a:solidFill>
                <a:prstClr val="black"/>
              </a:solidFill>
              <a:cs typeface="B Titr" pitchFamily="2" charset="-78"/>
            </a:endParaRP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ar-SA" sz="2800" dirty="0" smtClean="0">
                <a:cs typeface="B Mitra" pitchFamily="2" charset="-78"/>
              </a:rPr>
              <a:t>منظور از اين شاخص نسبت هيأت علمي </a:t>
            </a:r>
            <a:r>
              <a:rPr lang="fa-IR" sz="2800" dirty="0" smtClean="0">
                <a:cs typeface="B Mitra" pitchFamily="2" charset="-78"/>
              </a:rPr>
              <a:t>فعال </a:t>
            </a:r>
            <a:r>
              <a:rPr lang="ar-SA" sz="2800" dirty="0" smtClean="0">
                <a:cs typeface="B Mitra" pitchFamily="2" charset="-78"/>
              </a:rPr>
              <a:t>تمام وقت به دانشجوي روزانه و شبانه مي باشد</a:t>
            </a:r>
            <a:r>
              <a:rPr lang="fa-IR" sz="2800" dirty="0" smtClean="0">
                <a:cs typeface="B Mitra" pitchFamily="2" charset="-78"/>
              </a:rPr>
              <a:t> و به رتبه اعضاي هيات علمي و مقاطع دانشجويان وزن داده شده است.</a:t>
            </a: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2000" b="1" dirty="0" smtClean="0">
                <a:cs typeface="B Titr" pitchFamily="2" charset="-78"/>
              </a:rPr>
              <a:t>ضريب اهميت: </a:t>
            </a:r>
            <a:r>
              <a:rPr lang="fa-IR" sz="2800" b="1" dirty="0" smtClean="0">
                <a:cs typeface="B Mitra" pitchFamily="2" charset="-78"/>
              </a:rPr>
              <a:t>1</a:t>
            </a: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2000" dirty="0" smtClean="0">
                <a:cs typeface="B Titr" pitchFamily="2" charset="-78"/>
              </a:rPr>
              <a:t>محل استخراج اطلاعات: </a:t>
            </a:r>
            <a:r>
              <a:rPr lang="ar-SA" sz="2800" dirty="0">
                <a:cs typeface="B Mitra" pitchFamily="2" charset="-78"/>
              </a:rPr>
              <a:t>مرجع اخذ اطلاعات تعداد دانشجو آمار مؤسسه پژوهش و برنامه ريزي آموزش عالي </a:t>
            </a:r>
            <a:r>
              <a:rPr lang="fa-IR" sz="2800" dirty="0" smtClean="0">
                <a:cs typeface="B Mitra" pitchFamily="2" charset="-78"/>
              </a:rPr>
              <a:t> و اعضاي هيات علمي براساس ليست ارسالي به خزانه</a:t>
            </a: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8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499176" cy="6264696"/>
          </a:xfrm>
        </p:spPr>
        <p:txBody>
          <a:bodyPr>
            <a:normAutofit fontScale="85000" lnSpcReduction="20000"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ar-SA" sz="2400" b="1" dirty="0" smtClean="0">
                <a:solidFill>
                  <a:srgbClr val="3B11B3"/>
                </a:solidFill>
                <a:cs typeface="B Titr" pitchFamily="2" charset="-78"/>
              </a:rPr>
              <a:t>آموزشی</a:t>
            </a: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just" rtl="1">
              <a:lnSpc>
                <a:spcPct val="200000"/>
              </a:lnSpc>
              <a:buClr>
                <a:srgbClr val="B13F9A"/>
              </a:buClr>
              <a:buNone/>
            </a:pPr>
            <a:r>
              <a:rPr lang="ar-SA" dirty="0" smtClean="0">
                <a:solidFill>
                  <a:prstClr val="black"/>
                </a:solidFill>
                <a:cs typeface="B Mitra" pitchFamily="2" charset="-78"/>
              </a:rPr>
              <a:t> </a:t>
            </a:r>
            <a:r>
              <a:rPr lang="ar-SA" b="1" dirty="0">
                <a:solidFill>
                  <a:prstClr val="black"/>
                </a:solidFill>
                <a:cs typeface="B Titr" pitchFamily="2" charset="-78"/>
              </a:rPr>
              <a:t>نسبت هیات علمی </a:t>
            </a:r>
            <a:r>
              <a:rPr lang="fa-IR" b="1" dirty="0" smtClean="0">
                <a:solidFill>
                  <a:prstClr val="black"/>
                </a:solidFill>
                <a:cs typeface="B Titr" pitchFamily="2" charset="-78"/>
              </a:rPr>
              <a:t>دانشيار به كل هيأت علمي</a:t>
            </a:r>
          </a:p>
          <a:p>
            <a:pPr algn="just" rtl="1">
              <a:lnSpc>
                <a:spcPct val="15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ar-SA" sz="2800" dirty="0" smtClean="0">
                <a:cs typeface="B Mitra" pitchFamily="2" charset="-78"/>
              </a:rPr>
              <a:t>منظور از اين شاخص</a:t>
            </a:r>
            <a:r>
              <a:rPr lang="fa-IR" sz="2800" dirty="0" smtClean="0">
                <a:cs typeface="B Mitra" pitchFamily="2" charset="-78"/>
              </a:rPr>
              <a:t> هرم اعضاي هيأت علمي در دانشگاهها و موسسات آموزش عالي است كه به منظور نرمال سازي شاخص مذكور ضرايبي به شرح ذيل مورد استفاده قرار گرفت.</a:t>
            </a:r>
            <a:endParaRPr lang="fa-IR" sz="2000" dirty="0">
              <a:cs typeface="B Mitra" pitchFamily="2" charset="-78"/>
            </a:endParaRPr>
          </a:p>
          <a:p>
            <a:pPr indent="-432000" algn="just" rtl="1">
              <a:lnSpc>
                <a:spcPct val="15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1600" dirty="0">
                <a:cs typeface="B Titr" pitchFamily="2" charset="-78"/>
              </a:rPr>
              <a:t>مربي با </a:t>
            </a:r>
            <a:r>
              <a:rPr lang="fa-IR" sz="1600" dirty="0" smtClean="0">
                <a:cs typeface="B Titr" pitchFamily="2" charset="-78"/>
              </a:rPr>
              <a:t>ضريب  </a:t>
            </a:r>
            <a:r>
              <a:rPr lang="fa-IR" sz="1600" dirty="0">
                <a:cs typeface="B Titr" pitchFamily="2" charset="-78"/>
              </a:rPr>
              <a:t>8/.</a:t>
            </a:r>
          </a:p>
          <a:p>
            <a:pPr indent="-432000" algn="just" rtl="1">
              <a:lnSpc>
                <a:spcPct val="15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1600" dirty="0">
                <a:cs typeface="B Titr" pitchFamily="2" charset="-78"/>
              </a:rPr>
              <a:t>استاديار با ضريب 1</a:t>
            </a:r>
          </a:p>
          <a:p>
            <a:pPr indent="-432000" algn="just" rtl="1">
              <a:lnSpc>
                <a:spcPct val="15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1600" dirty="0">
                <a:cs typeface="B Titr" pitchFamily="2" charset="-78"/>
              </a:rPr>
              <a:t>دانشيار با </a:t>
            </a:r>
            <a:r>
              <a:rPr lang="fa-IR" sz="1600" dirty="0" smtClean="0">
                <a:cs typeface="B Titr" pitchFamily="2" charset="-78"/>
              </a:rPr>
              <a:t>ضريب 1/5 </a:t>
            </a:r>
            <a:endParaRPr lang="fa-IR" sz="1600" dirty="0">
              <a:cs typeface="B Titr" pitchFamily="2" charset="-78"/>
            </a:endParaRPr>
          </a:p>
          <a:p>
            <a:pPr indent="-432000" algn="just" rtl="1">
              <a:lnSpc>
                <a:spcPct val="150000"/>
              </a:lnSpc>
              <a:buClr>
                <a:srgbClr val="B13F9A"/>
              </a:buClr>
              <a:buFont typeface="Wingdings" panose="05000000000000000000" pitchFamily="2" charset="2"/>
              <a:buChar char="q"/>
            </a:pPr>
            <a:r>
              <a:rPr lang="fa-IR" sz="1600" dirty="0">
                <a:cs typeface="B Titr" pitchFamily="2" charset="-78"/>
              </a:rPr>
              <a:t>استاد تمام با ضريب 2</a:t>
            </a: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endParaRPr lang="fa-IR" sz="2000" dirty="0" smtClean="0">
              <a:cs typeface="B Titr" pitchFamily="2" charset="-78"/>
            </a:endParaRP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2000" dirty="0" smtClean="0">
                <a:cs typeface="B Titr" pitchFamily="2" charset="-78"/>
              </a:rPr>
              <a:t>ضريب </a:t>
            </a:r>
            <a:r>
              <a:rPr lang="fa-IR" sz="2000" dirty="0">
                <a:cs typeface="B Titr" pitchFamily="2" charset="-78"/>
              </a:rPr>
              <a:t>اهميت: </a:t>
            </a:r>
            <a:r>
              <a:rPr lang="fa-IR" sz="2400" b="1" dirty="0" smtClean="0">
                <a:cs typeface="B Mitra" pitchFamily="2" charset="-78"/>
              </a:rPr>
              <a:t>2</a:t>
            </a:r>
            <a:endParaRPr lang="fa-IR" sz="2000" b="1" dirty="0">
              <a:cs typeface="B Mitra" pitchFamily="2" charset="-78"/>
            </a:endParaRPr>
          </a:p>
          <a:p>
            <a:pPr algn="just" rtl="1">
              <a:lnSpc>
                <a:spcPct val="110000"/>
              </a:lnSpc>
              <a:buClr>
                <a:srgbClr val="B13F9A"/>
              </a:buClr>
              <a:buFont typeface="Wingdings" pitchFamily="2" charset="2"/>
              <a:buChar char="v"/>
            </a:pPr>
            <a:r>
              <a:rPr lang="fa-IR" sz="2000" dirty="0">
                <a:cs typeface="B Titr" pitchFamily="2" charset="-78"/>
              </a:rPr>
              <a:t>محل استخراج </a:t>
            </a:r>
            <a:r>
              <a:rPr lang="fa-IR" sz="2000" dirty="0" smtClean="0">
                <a:cs typeface="B Titr" pitchFamily="2" charset="-78"/>
              </a:rPr>
              <a:t>اطلاعات: </a:t>
            </a:r>
            <a:r>
              <a:rPr lang="fa-IR" sz="2900" dirty="0">
                <a:cs typeface="B Mitra" pitchFamily="2" charset="-78"/>
              </a:rPr>
              <a:t>براساس ليست ارسالي به خزانه و تفكيك آن براساس اطلاعات دريافتي از دانشگاه ها </a:t>
            </a:r>
            <a:endParaRPr lang="en-US" sz="2900" dirty="0">
              <a:cs typeface="B Mitra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42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پژوهشي (وزن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38درصد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)</a:t>
            </a: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ar-SA" sz="2400" dirty="0" smtClean="0">
                <a:solidFill>
                  <a:prstClr val="black"/>
                </a:solidFill>
                <a:cs typeface="B Mitra" pitchFamily="2" charset="-78"/>
              </a:rPr>
              <a:t> </a:t>
            </a:r>
            <a:r>
              <a:rPr lang="ar-SA" sz="2400" b="1" dirty="0" smtClean="0">
                <a:cs typeface="B Mitra" pitchFamily="2" charset="-78"/>
              </a:rPr>
              <a:t>سرانه مقالات چاپ شده در </a:t>
            </a:r>
            <a:r>
              <a:rPr lang="en-US" sz="2400" b="1" dirty="0" smtClean="0">
                <a:cs typeface="B Mitra" pitchFamily="2" charset="-78"/>
              </a:rPr>
              <a:t>ISI</a:t>
            </a:r>
            <a:r>
              <a:rPr lang="fa-IR" sz="2400" b="1" dirty="0">
                <a:cs typeface="B Mitra" pitchFamily="2" charset="-78"/>
              </a:rPr>
              <a:t> به ازاي هر عضو هيأت </a:t>
            </a:r>
            <a:r>
              <a:rPr lang="fa-IR" sz="2400" b="1" dirty="0" smtClean="0">
                <a:cs typeface="B Mitra" pitchFamily="2" charset="-78"/>
              </a:rPr>
              <a:t>علمي، ميزان </a:t>
            </a:r>
            <a:r>
              <a:rPr lang="fa-IR" sz="2400" b="1" dirty="0">
                <a:cs typeface="B Mitra" pitchFamily="2" charset="-78"/>
              </a:rPr>
              <a:t>ارجاعات به </a:t>
            </a:r>
            <a:r>
              <a:rPr lang="fa-IR" sz="2400" b="1" dirty="0" smtClean="0">
                <a:cs typeface="B Mitra" pitchFamily="2" charset="-78"/>
              </a:rPr>
              <a:t>مقالات و سرانه مقالات چاپ شده در </a:t>
            </a:r>
            <a:r>
              <a:rPr lang="en-US" sz="2400" b="1" dirty="0" smtClean="0">
                <a:cs typeface="B Mitra" pitchFamily="2" charset="-78"/>
              </a:rPr>
              <a:t>ISC</a:t>
            </a:r>
            <a:endParaRPr lang="fa-IR" sz="2400" b="1" dirty="0" smtClean="0">
              <a:cs typeface="B Mitra" pitchFamily="2" charset="-78"/>
            </a:endParaRPr>
          </a:p>
          <a:p>
            <a:pPr algn="just" rtl="1" fontAlgn="t">
              <a:buFont typeface="Wingdings" panose="05000000000000000000" pitchFamily="2" charset="2"/>
              <a:buChar char="q"/>
            </a:pPr>
            <a:r>
              <a:rPr lang="fa-IR" sz="2400" b="1" dirty="0" smtClean="0">
                <a:cs typeface="B Mitra" pitchFamily="2" charset="-78"/>
              </a:rPr>
              <a:t>نسبت </a:t>
            </a:r>
            <a:r>
              <a:rPr lang="fa-IR" sz="2400" b="1" dirty="0">
                <a:cs typeface="B Mitra" pitchFamily="2" charset="-78"/>
              </a:rPr>
              <a:t>درآمد اختصاصي حاصل ازفعاليتهاي پژوهشي به كل درآمد اختصاصي </a:t>
            </a:r>
            <a:endParaRPr lang="fa-IR" sz="2400" b="1" dirty="0" smtClean="0">
              <a:cs typeface="B Mitra" pitchFamily="2" charset="-78"/>
            </a:endParaRPr>
          </a:p>
          <a:p>
            <a:pPr marL="0" indent="0" algn="r" rtl="1" fontAlgn="t">
              <a:buNone/>
            </a:pPr>
            <a:endParaRPr lang="fa-IR" sz="2400" b="1" dirty="0" smtClean="0">
              <a:cs typeface="B Mitra" pitchFamily="2" charset="-78"/>
            </a:endParaRPr>
          </a:p>
          <a:p>
            <a:pPr algn="just" rtl="1" fontAlgn="t">
              <a:buFont typeface="Wingdings" panose="05000000000000000000" pitchFamily="2" charset="2"/>
              <a:buChar char="q"/>
            </a:pPr>
            <a:r>
              <a:rPr lang="fa-IR" sz="2400" b="1" dirty="0">
                <a:cs typeface="B Mitra" pitchFamily="2" charset="-78"/>
              </a:rPr>
              <a:t> </a:t>
            </a:r>
            <a:r>
              <a:rPr lang="fa-IR" sz="2400" b="1" dirty="0" smtClean="0">
                <a:cs typeface="B Mitra" pitchFamily="2" charset="-78"/>
              </a:rPr>
              <a:t>نسبت عملكرد اعتبارات هزينه‌اي پژوهشي به مجموع اعتبارات هزينه‌اي پژوهشي در سال 1393</a:t>
            </a:r>
            <a:endParaRPr lang="fa-IR" sz="2400" b="1" dirty="0">
              <a:cs typeface="B Mitra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2400" b="1" dirty="0">
              <a:solidFill>
                <a:prstClr val="black"/>
              </a:solidFill>
              <a:cs typeface="B Mitra" pitchFamily="2" charset="-78"/>
            </a:endParaRPr>
          </a:p>
          <a:p>
            <a:pPr marL="514350" lvl="0" indent="-514350" algn="just" rtl="1">
              <a:lnSpc>
                <a:spcPct val="150000"/>
              </a:lnSpc>
              <a:spcAft>
                <a:spcPts val="1800"/>
              </a:spcAft>
              <a:buFont typeface="+mj-lt"/>
              <a:buAutoNum type="arabicParenR"/>
            </a:pPr>
            <a:endParaRPr lang="en-US" sz="2400" b="1" dirty="0" smtClean="0">
              <a:cs typeface="B Mitra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42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پژوهشي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457200" indent="-457200" algn="just" rtl="1">
              <a:buFont typeface="+mj-lt"/>
              <a:buAutoNum type="arabicParenR"/>
            </a:pPr>
            <a:r>
              <a:rPr lang="ar-SA" sz="2400" dirty="0" smtClean="0">
                <a:cs typeface="B Titr" pitchFamily="2" charset="-78"/>
              </a:rPr>
              <a:t>سرانه </a:t>
            </a:r>
            <a:r>
              <a:rPr lang="ar-SA" sz="2400" dirty="0">
                <a:cs typeface="B Titr" pitchFamily="2" charset="-78"/>
              </a:rPr>
              <a:t>مقالات چاپ شده در </a:t>
            </a:r>
            <a:r>
              <a:rPr lang="en-US" sz="2400" dirty="0">
                <a:cs typeface="B Titr" pitchFamily="2" charset="-78"/>
              </a:rPr>
              <a:t>ISI</a:t>
            </a:r>
            <a:r>
              <a:rPr lang="fa-IR" sz="2400" dirty="0">
                <a:cs typeface="B Titr" pitchFamily="2" charset="-78"/>
              </a:rPr>
              <a:t> به ازاي هر عضو هيأت علمي و ميزان ارجاعات به </a:t>
            </a:r>
            <a:r>
              <a:rPr lang="fa-IR" sz="2400" dirty="0" smtClean="0">
                <a:cs typeface="B Titr" pitchFamily="2" charset="-78"/>
              </a:rPr>
              <a:t>مقالات مزبور و سرانه </a:t>
            </a:r>
            <a:r>
              <a:rPr lang="fa-IR" sz="2400" dirty="0">
                <a:cs typeface="B Titr" pitchFamily="2" charset="-78"/>
              </a:rPr>
              <a:t>مقالات چاپ شده در </a:t>
            </a:r>
            <a:r>
              <a:rPr lang="en-US" sz="2400" dirty="0">
                <a:cs typeface="B Titr" pitchFamily="2" charset="-78"/>
              </a:rPr>
              <a:t>ISC</a:t>
            </a:r>
            <a:endParaRPr lang="fa-IR" sz="2400" dirty="0">
              <a:cs typeface="B Titr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sz="2400" dirty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ضريب </a:t>
            </a:r>
            <a:r>
              <a:rPr lang="fa-IR" sz="2200" b="1" dirty="0">
                <a:cs typeface="B Titr" pitchFamily="2" charset="-78"/>
              </a:rPr>
              <a:t>اهميت: </a:t>
            </a:r>
            <a:r>
              <a:rPr lang="fa-IR" sz="2800" b="1" dirty="0" smtClean="0">
                <a:cs typeface="B Mitra" pitchFamily="2" charset="-78"/>
              </a:rPr>
              <a:t>2</a:t>
            </a: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محل استخراج اطلاعات: </a:t>
            </a:r>
            <a:r>
              <a:rPr lang="fa-IR" sz="2800" dirty="0" smtClean="0">
                <a:cs typeface="B Mitra" pitchFamily="2" charset="-78"/>
              </a:rPr>
              <a:t>پايگاه استنادي علوم جهان اسلام</a:t>
            </a:r>
          </a:p>
          <a:p>
            <a:pPr lvl="0" algn="just" rtl="1">
              <a:buClr>
                <a:srgbClr val="B13F9A"/>
              </a:buClr>
              <a:buFont typeface="Wingdings" pitchFamily="2" charset="2"/>
              <a:buChar char="v"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05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پژوهشي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ar-SA" sz="2400" dirty="0" smtClean="0">
                <a:solidFill>
                  <a:prstClr val="black"/>
                </a:solidFill>
                <a:cs typeface="B Mitra" pitchFamily="2" charset="-78"/>
              </a:rPr>
              <a:t> </a:t>
            </a:r>
            <a:r>
              <a:rPr lang="fa-IR" sz="2400" dirty="0" smtClean="0">
                <a:cs typeface="B Titr" pitchFamily="2" charset="-78"/>
              </a:rPr>
              <a:t>درآمد حاصل از پژوهش به كل درآمد اختصاصي محقق شده</a:t>
            </a:r>
            <a:endParaRPr lang="en-US" sz="2400" dirty="0" smtClean="0">
              <a:cs typeface="B Titr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400" dirty="0" smtClean="0">
                <a:cs typeface="B Mitra" pitchFamily="2" charset="-78"/>
              </a:rPr>
              <a:t>  اطلاعات </a:t>
            </a:r>
            <a:r>
              <a:rPr lang="fa-IR" sz="2400" dirty="0">
                <a:cs typeface="B Mitra" pitchFamily="2" charset="-78"/>
              </a:rPr>
              <a:t>مربوط به فروش زمين از اين آيتم خارج شده است.</a:t>
            </a:r>
          </a:p>
          <a:p>
            <a:pPr lvl="0" algn="just" rtl="1">
              <a:buFont typeface="Wingdings" pitchFamily="2" charset="2"/>
              <a:buChar char="q"/>
            </a:pPr>
            <a:endParaRPr lang="fa-IR" sz="2200" b="1" dirty="0" smtClean="0">
              <a:cs typeface="B Titr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ضريب </a:t>
            </a:r>
            <a:r>
              <a:rPr lang="fa-IR" sz="2200" b="1" dirty="0">
                <a:cs typeface="B Titr" pitchFamily="2" charset="-78"/>
              </a:rPr>
              <a:t>اهميت: </a:t>
            </a:r>
            <a:r>
              <a:rPr lang="fa-IR" sz="2800" b="1" dirty="0" smtClean="0">
                <a:cs typeface="B Mitra" pitchFamily="2" charset="-78"/>
              </a:rPr>
              <a:t>2</a:t>
            </a: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محل استخراج اطلاعات: </a:t>
            </a:r>
            <a:r>
              <a:rPr lang="fa-IR" sz="2800" dirty="0" smtClean="0">
                <a:cs typeface="B Mitra" pitchFamily="2" charset="-78"/>
              </a:rPr>
              <a:t>اطلاعات ارسالي دانشگاه ها و موسسات آموزش عالي و صحت سنجي آن با اطلاعات موجود</a:t>
            </a:r>
          </a:p>
          <a:p>
            <a:pPr lvl="0" algn="just" rtl="1">
              <a:buClr>
                <a:srgbClr val="B13F9A"/>
              </a:buClr>
              <a:buFont typeface="Wingdings" pitchFamily="2" charset="2"/>
              <a:buChar char="v"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39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پژوهشي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indent="0" algn="just" rtl="1" fontAlgn="t">
              <a:buNone/>
            </a:pPr>
            <a:r>
              <a:rPr lang="fa-IR" sz="2400" b="1" dirty="0" smtClean="0">
                <a:cs typeface="B Mitra" pitchFamily="2" charset="-78"/>
              </a:rPr>
              <a:t>نسبت </a:t>
            </a:r>
            <a:r>
              <a:rPr lang="fa-IR" sz="2400" b="1" dirty="0">
                <a:cs typeface="B Mitra" pitchFamily="2" charset="-78"/>
              </a:rPr>
              <a:t>عملكرد اعتبارات هزينه‌اي پژوهشي به مجموع اعتبارات هزينه‌اي پژوهشي در سال 1393</a:t>
            </a:r>
          </a:p>
          <a:p>
            <a:pPr marL="0" lvl="0" indent="0" algn="just" rtl="1">
              <a:lnSpc>
                <a:spcPct val="150000"/>
              </a:lnSpc>
              <a:buNone/>
            </a:pPr>
            <a:endParaRPr lang="fa-IR" sz="2800" dirty="0" smtClean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ضريب </a:t>
            </a:r>
            <a:r>
              <a:rPr lang="fa-IR" sz="2200" b="1" dirty="0">
                <a:cs typeface="B Titr" pitchFamily="2" charset="-78"/>
              </a:rPr>
              <a:t>اهميت: </a:t>
            </a:r>
            <a:r>
              <a:rPr lang="fa-IR" sz="2800" b="1" dirty="0" smtClean="0">
                <a:cs typeface="B Mitra" pitchFamily="2" charset="-78"/>
              </a:rPr>
              <a:t>2</a:t>
            </a:r>
          </a:p>
          <a:p>
            <a:pPr lvl="0" algn="just" rtl="1">
              <a:buFont typeface="Wingdings" pitchFamily="2" charset="2"/>
              <a:buChar char="q"/>
            </a:pPr>
            <a:r>
              <a:rPr lang="fa-IR" sz="2200" b="1" dirty="0" smtClean="0">
                <a:cs typeface="B Titr" pitchFamily="2" charset="-78"/>
              </a:rPr>
              <a:t>محل استخراج اطلاعات: </a:t>
            </a:r>
            <a:r>
              <a:rPr lang="fa-IR" sz="2800" dirty="0" smtClean="0">
                <a:cs typeface="B Mitra" pitchFamily="2" charset="-78"/>
              </a:rPr>
              <a:t>فرم هاي بودجه تفصيلي سال 1394 دانشگاه ها و موسسات آموزش عالي</a:t>
            </a:r>
          </a:p>
          <a:p>
            <a:pPr lvl="0" algn="just" rtl="1">
              <a:buClr>
                <a:srgbClr val="B13F9A"/>
              </a:buClr>
              <a:buFont typeface="Wingdings" pitchFamily="2" charset="2"/>
              <a:buChar char="v"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5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 lnSpcReduction="10000"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مديريت منابع و زير 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ساخت (وزن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24درصد</a:t>
            </a:r>
            <a:r>
              <a:rPr lang="fa-IR" sz="2400" b="1" dirty="0">
                <a:solidFill>
                  <a:srgbClr val="3B11B3"/>
                </a:solidFill>
                <a:cs typeface="B Titr" pitchFamily="2" charset="-78"/>
              </a:rPr>
              <a:t>)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lvl="0" algn="just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 smtClean="0">
                <a:cs typeface="B Mitra" pitchFamily="2" charset="-78"/>
              </a:rPr>
              <a:t>رتبه </a:t>
            </a:r>
            <a:r>
              <a:rPr lang="ar-SA" sz="2400" b="1" dirty="0" smtClean="0">
                <a:cs typeface="B Mitra" pitchFamily="2" charset="-78"/>
              </a:rPr>
              <a:t>دانشگاه </a:t>
            </a:r>
            <a:r>
              <a:rPr lang="fa-IR" sz="2400" b="1" dirty="0" smtClean="0">
                <a:cs typeface="B Mitra" pitchFamily="2" charset="-78"/>
              </a:rPr>
              <a:t>در شاخص مديريت </a:t>
            </a:r>
            <a:r>
              <a:rPr lang="ar-SA" sz="2400" b="1" dirty="0" smtClean="0">
                <a:cs typeface="B Mitra" pitchFamily="2" charset="-78"/>
              </a:rPr>
              <a:t>سبز</a:t>
            </a:r>
            <a:endParaRPr lang="en-US" sz="2400" b="1" dirty="0">
              <a:cs typeface="B Mitra" pitchFamily="2" charset="-78"/>
            </a:endParaRPr>
          </a:p>
          <a:p>
            <a:pPr lvl="0" algn="just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SA" sz="2400" b="1" dirty="0">
                <a:cs typeface="B Mitra" pitchFamily="2" charset="-78"/>
              </a:rPr>
              <a:t>نسبت هیات علمی به کارمند</a:t>
            </a:r>
            <a:endParaRPr lang="en-US" sz="2400" b="1" dirty="0">
              <a:cs typeface="B Mitra" pitchFamily="2" charset="-78"/>
            </a:endParaRPr>
          </a:p>
          <a:p>
            <a:pPr lvl="0" algn="just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SA" sz="2400" b="1" dirty="0">
                <a:cs typeface="B Mitra" pitchFamily="2" charset="-78"/>
              </a:rPr>
              <a:t>نسبت درآمد اختصاصی تحقق یافته دانشگاه به </a:t>
            </a:r>
            <a:r>
              <a:rPr lang="fa-IR" sz="2400" b="1" dirty="0" smtClean="0">
                <a:cs typeface="B Mitra" pitchFamily="2" charset="-78"/>
              </a:rPr>
              <a:t>اعتبارات </a:t>
            </a:r>
            <a:r>
              <a:rPr lang="ar-SA" sz="2400" b="1" dirty="0" smtClean="0">
                <a:cs typeface="B Mitra" pitchFamily="2" charset="-78"/>
              </a:rPr>
              <a:t>تخصیص </a:t>
            </a:r>
            <a:r>
              <a:rPr lang="ar-SA" sz="2400" b="1" dirty="0">
                <a:cs typeface="B Mitra" pitchFamily="2" charset="-78"/>
              </a:rPr>
              <a:t>یافته از بودجه عمومی </a:t>
            </a:r>
            <a:r>
              <a:rPr lang="ar-SA" sz="2400" b="1" dirty="0" smtClean="0">
                <a:cs typeface="B Mitra" pitchFamily="2" charset="-78"/>
              </a:rPr>
              <a:t>دولت</a:t>
            </a:r>
            <a:r>
              <a:rPr lang="fa-IR" sz="2400" b="1" dirty="0" smtClean="0">
                <a:cs typeface="B Mitra" pitchFamily="2" charset="-78"/>
              </a:rPr>
              <a:t> ( </a:t>
            </a:r>
            <a:r>
              <a:rPr lang="fa-IR" sz="2000" b="1" dirty="0" smtClean="0">
                <a:cs typeface="B Mitra" pitchFamily="2" charset="-78"/>
              </a:rPr>
              <a:t>مجموع اعتبارات هزينه اي، درآمد اختصاصي تحقق يافته و رديف هاي ابلاغي</a:t>
            </a:r>
            <a:r>
              <a:rPr lang="fa-IR" sz="2400" b="1" dirty="0" smtClean="0">
                <a:cs typeface="B Mitra" pitchFamily="2" charset="-78"/>
              </a:rPr>
              <a:t>) </a:t>
            </a:r>
            <a:endParaRPr lang="en-US" sz="2400" b="1" dirty="0" smtClean="0">
              <a:cs typeface="B Mitra" pitchFamily="2" charset="-78"/>
            </a:endParaRPr>
          </a:p>
          <a:p>
            <a:pPr lvl="0" algn="just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 smtClean="0">
                <a:cs typeface="B Mitra" pitchFamily="2" charset="-78"/>
              </a:rPr>
              <a:t>مغايرت بودجه و عملكرد (</a:t>
            </a:r>
            <a:r>
              <a:rPr lang="fa-IR" sz="2400" dirty="0" smtClean="0">
                <a:cs typeface="B Mitra" pitchFamily="2" charset="-78"/>
              </a:rPr>
              <a:t>در سال آينده اعمال مي شود</a:t>
            </a:r>
            <a:r>
              <a:rPr lang="fa-IR" sz="2400" b="1" dirty="0" smtClean="0">
                <a:cs typeface="B Mitra" pitchFamily="2" charset="-78"/>
              </a:rPr>
              <a:t>)</a:t>
            </a:r>
            <a:endParaRPr lang="en-US" sz="2400" b="1" dirty="0">
              <a:cs typeface="B Mitra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95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مديريت منابع و زير ساخت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fa-IR" sz="2800" dirty="0" smtClean="0">
                <a:cs typeface="B Titr" pitchFamily="2" charset="-78"/>
              </a:rPr>
              <a:t>رتبه </a:t>
            </a:r>
            <a:r>
              <a:rPr lang="ar-SA" sz="2800" dirty="0" smtClean="0">
                <a:cs typeface="B Titr" pitchFamily="2" charset="-78"/>
              </a:rPr>
              <a:t>دانشگاه</a:t>
            </a:r>
            <a:r>
              <a:rPr lang="fa-IR" sz="2800" dirty="0" smtClean="0">
                <a:cs typeface="B Titr" pitchFamily="2" charset="-78"/>
              </a:rPr>
              <a:t> در شاخص هاي مديريت</a:t>
            </a:r>
            <a:r>
              <a:rPr lang="ar-SA" sz="2800" dirty="0" smtClean="0">
                <a:cs typeface="B Titr" pitchFamily="2" charset="-78"/>
              </a:rPr>
              <a:t> </a:t>
            </a:r>
            <a:r>
              <a:rPr lang="ar-SA" sz="2800" dirty="0">
                <a:cs typeface="B Titr" pitchFamily="2" charset="-78"/>
              </a:rPr>
              <a:t>سبز</a:t>
            </a:r>
            <a:endParaRPr lang="en-US" sz="2800" dirty="0">
              <a:cs typeface="B Titr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fa-IR" sz="2800" dirty="0" smtClean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 smtClean="0">
                <a:cs typeface="B Titr" pitchFamily="2" charset="-78"/>
              </a:rPr>
              <a:t>ضريب اهميت: </a:t>
            </a:r>
            <a:r>
              <a:rPr lang="fa-IR" sz="2400" b="1" dirty="0" smtClean="0">
                <a:cs typeface="B Mitra" pitchFamily="2" charset="-78"/>
              </a:rPr>
              <a:t>1</a:t>
            </a:r>
            <a:endParaRPr lang="fa-IR" sz="3200" b="1" dirty="0" smtClean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 smtClean="0">
                <a:cs typeface="B Titr" pitchFamily="2" charset="-78"/>
              </a:rPr>
              <a:t>محل استخراج اطلاعات: </a:t>
            </a:r>
            <a:r>
              <a:rPr lang="fa-IR" sz="2400" dirty="0" smtClean="0">
                <a:cs typeface="B Mitra" pitchFamily="2" charset="-78"/>
              </a:rPr>
              <a:t>اداره كل طرح‌هاي عمراني</a:t>
            </a: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2400" dirty="0">
              <a:solidFill>
                <a:prstClr val="black"/>
              </a:solidFill>
              <a:cs typeface="B Mitra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5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7571184" cy="5096025"/>
          </a:xfrm>
        </p:spPr>
        <p:txBody>
          <a:bodyPr>
            <a:normAutofit lnSpcReduction="10000"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6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8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800" b="1" dirty="0" smtClean="0">
                <a:solidFill>
                  <a:srgbClr val="3B11B3"/>
                </a:solidFill>
                <a:cs typeface="B Titr" pitchFamily="2" charset="-78"/>
              </a:rPr>
              <a:t>مديريت منابع و زير ساخت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400" dirty="0" smtClean="0">
                <a:cs typeface="B Titr" pitchFamily="2" charset="-78"/>
              </a:rPr>
              <a:t>نسبت </a:t>
            </a:r>
            <a:r>
              <a:rPr lang="ar-SA" sz="2400" dirty="0">
                <a:cs typeface="B Titr" pitchFamily="2" charset="-78"/>
              </a:rPr>
              <a:t>درآمد اختصاصی تحقق یافته دانشگاه به </a:t>
            </a:r>
            <a:r>
              <a:rPr lang="fa-IR" sz="2400" dirty="0">
                <a:cs typeface="B Titr" pitchFamily="2" charset="-78"/>
              </a:rPr>
              <a:t>اعتبارات </a:t>
            </a:r>
            <a:r>
              <a:rPr lang="ar-SA" sz="2400" dirty="0">
                <a:cs typeface="B Titr" pitchFamily="2" charset="-78"/>
              </a:rPr>
              <a:t>تخصیص یافته از بودجه عمومی دولت</a:t>
            </a:r>
            <a:r>
              <a:rPr lang="fa-IR" sz="2400" dirty="0">
                <a:cs typeface="B Titr" pitchFamily="2" charset="-78"/>
              </a:rPr>
              <a:t> ( </a:t>
            </a:r>
            <a:r>
              <a:rPr lang="fa-IR" sz="2000" dirty="0">
                <a:cs typeface="B Titr" pitchFamily="2" charset="-78"/>
              </a:rPr>
              <a:t>مجموع اعتبارات هزينه اي، درآمد اختصاصي تحقق يافته و رديف هاي ابلاغي</a:t>
            </a:r>
            <a:r>
              <a:rPr lang="fa-IR" sz="2400" dirty="0">
                <a:cs typeface="B Titr" pitchFamily="2" charset="-78"/>
              </a:rPr>
              <a:t>) </a:t>
            </a:r>
            <a:endParaRPr lang="en-US" sz="2400" dirty="0">
              <a:cs typeface="B Titr" pitchFamily="2" charset="-78"/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endParaRPr lang="en-US" sz="2400" dirty="0">
              <a:cs typeface="B Titr" pitchFamily="2" charset="-78"/>
            </a:endParaRPr>
          </a:p>
          <a:p>
            <a:pPr marL="0" indent="0" algn="just" rtl="1">
              <a:lnSpc>
                <a:spcPct val="120000"/>
              </a:lnSpc>
              <a:buClr>
                <a:srgbClr val="B13F9A"/>
              </a:buClr>
              <a:buNone/>
            </a:pPr>
            <a:r>
              <a:rPr lang="fa-IR" sz="2000" dirty="0" smtClean="0">
                <a:cs typeface="B Mitra" pitchFamily="2" charset="-78"/>
              </a:rPr>
              <a:t>اطلاعات مربوط به فروش زمين از اين آيتم خارج شده است.</a:t>
            </a:r>
          </a:p>
          <a:p>
            <a:pPr marL="0" indent="0" algn="just" rtl="1">
              <a:buClr>
                <a:srgbClr val="B13F9A"/>
              </a:buClr>
              <a:buNone/>
            </a:pPr>
            <a:endParaRPr lang="en-US" sz="2400" dirty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>
                <a:cs typeface="B Titr" pitchFamily="2" charset="-78"/>
              </a:rPr>
              <a:t>ضريب اهميت: </a:t>
            </a:r>
            <a:r>
              <a:rPr lang="fa-IR" sz="2000" b="1" dirty="0">
                <a:cs typeface="B Mitra" pitchFamily="2" charset="-78"/>
              </a:rPr>
              <a:t>1</a:t>
            </a: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>
                <a:cs typeface="B Titr" pitchFamily="2" charset="-78"/>
              </a:rPr>
              <a:t>محل استخراج اطلاعات: </a:t>
            </a:r>
            <a:r>
              <a:rPr lang="fa-IR" sz="2000" dirty="0">
                <a:cs typeface="B Mitra" pitchFamily="2" charset="-78"/>
              </a:rPr>
              <a:t> </a:t>
            </a:r>
            <a:r>
              <a:rPr lang="fa-IR" sz="2000" dirty="0" smtClean="0">
                <a:cs typeface="B Mitra" pitchFamily="2" charset="-78"/>
              </a:rPr>
              <a:t>اطلاعات دريافتي از دانشگاه ها و اطلاعات خزانه </a:t>
            </a:r>
            <a:endParaRPr lang="fa-IR" sz="2000" dirty="0">
              <a:cs typeface="B Mitra" pitchFamily="2" charset="-78"/>
            </a:endParaRPr>
          </a:p>
          <a:p>
            <a:pPr marL="0" lvl="0" indent="0" algn="just" rtl="1">
              <a:buClr>
                <a:srgbClr val="B13F9A"/>
              </a:buClr>
              <a:buNone/>
            </a:pP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5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23528" y="404664"/>
            <a:ext cx="7571184" cy="5096025"/>
          </a:xfrm>
        </p:spPr>
        <p:txBody>
          <a:bodyPr>
            <a:normAutofit/>
          </a:bodyPr>
          <a:lstStyle/>
          <a:p>
            <a:pPr marL="0" lvl="0" indent="0" algn="just" rtl="1">
              <a:buClr>
                <a:srgbClr val="B13F9A"/>
              </a:buClr>
              <a:buNone/>
            </a:pPr>
            <a:endParaRPr lang="fa-IR" sz="1500" b="1" dirty="0" smtClean="0">
              <a:solidFill>
                <a:srgbClr val="3B11B3"/>
              </a:solidFill>
            </a:endParaRPr>
          </a:p>
          <a:p>
            <a:pPr marL="0" lvl="0" indent="0" algn="ctr" rtl="1">
              <a:buClr>
                <a:srgbClr val="B13F9A"/>
              </a:buClr>
              <a:buNone/>
            </a:pPr>
            <a:r>
              <a:rPr lang="en-US" sz="1500" b="1" dirty="0" smtClean="0">
                <a:solidFill>
                  <a:srgbClr val="3B11B3"/>
                </a:solidFill>
                <a:cs typeface="B Titr" pitchFamily="2" charset="-78"/>
              </a:rPr>
              <a:t> </a:t>
            </a:r>
            <a:r>
              <a:rPr lang="ar-SA" sz="2400" b="1" dirty="0">
                <a:solidFill>
                  <a:srgbClr val="3B11B3"/>
                </a:solidFill>
                <a:cs typeface="B Titr" pitchFamily="2" charset="-78"/>
              </a:rPr>
              <a:t>شاخص فعالیت هاي </a:t>
            </a:r>
            <a:r>
              <a:rPr lang="fa-IR" sz="2400" b="1" dirty="0" smtClean="0">
                <a:solidFill>
                  <a:srgbClr val="3B11B3"/>
                </a:solidFill>
                <a:cs typeface="B Titr" pitchFamily="2" charset="-78"/>
              </a:rPr>
              <a:t>مديريت منابع و زير ساخت</a:t>
            </a:r>
          </a:p>
          <a:p>
            <a:pPr marL="0" lvl="0" indent="0" algn="ctr" rtl="1">
              <a:buClr>
                <a:srgbClr val="B13F9A"/>
              </a:buClr>
              <a:buNone/>
            </a:pPr>
            <a:endParaRPr lang="fa-IR" sz="2400" b="1" dirty="0" smtClean="0">
              <a:solidFill>
                <a:srgbClr val="3B11B3"/>
              </a:solidFill>
              <a:cs typeface="B Titr" pitchFamily="2" charset="-78"/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 smtClean="0">
                <a:cs typeface="B Titr" pitchFamily="2" charset="-78"/>
              </a:rPr>
              <a:t>نسبت </a:t>
            </a:r>
            <a:r>
              <a:rPr lang="ar-SA" sz="2400" dirty="0">
                <a:cs typeface="B Titr" pitchFamily="2" charset="-78"/>
              </a:rPr>
              <a:t>هیات علمی </a:t>
            </a:r>
            <a:r>
              <a:rPr lang="fa-IR" sz="2400" dirty="0" smtClean="0">
                <a:cs typeface="B Titr" pitchFamily="2" charset="-78"/>
              </a:rPr>
              <a:t>فعال </a:t>
            </a:r>
            <a:r>
              <a:rPr lang="ar-SA" sz="2400" dirty="0" smtClean="0">
                <a:cs typeface="B Titr" pitchFamily="2" charset="-78"/>
              </a:rPr>
              <a:t>به کارمند</a:t>
            </a:r>
            <a:r>
              <a:rPr lang="fa-IR" sz="2400" dirty="0" smtClean="0">
                <a:cs typeface="B Titr" pitchFamily="2" charset="-78"/>
              </a:rPr>
              <a:t> فعال</a:t>
            </a:r>
            <a:endParaRPr lang="en-US" sz="2400" dirty="0">
              <a:cs typeface="B Titr" pitchFamily="2" charset="-78"/>
            </a:endParaRPr>
          </a:p>
          <a:p>
            <a:pPr lvl="0" algn="just" rtl="1"/>
            <a:r>
              <a:rPr lang="ar-SA" sz="2400" dirty="0" smtClean="0">
                <a:cs typeface="B Mitra" pitchFamily="2" charset="-78"/>
              </a:rPr>
              <a:t>منظور </a:t>
            </a:r>
            <a:r>
              <a:rPr lang="ar-SA" sz="2400" dirty="0">
                <a:cs typeface="B Mitra" pitchFamily="2" charset="-78"/>
              </a:rPr>
              <a:t>از عضو هيأت علمي ، هيأت علمي تمام وقت رسمي، پيماني و طرح سربازي و كارمندان نيز شامل نيروهاي رسمي، پيماني و قراردادي است كه اطلاعات آن براساس ليست‌هاي ارسالي دانشگاه‌ها به خزانه در شهريور ماه سال جاري </a:t>
            </a:r>
            <a:r>
              <a:rPr lang="fa-IR" sz="2400" dirty="0" smtClean="0">
                <a:cs typeface="B Mitra" pitchFamily="2" charset="-78"/>
              </a:rPr>
              <a:t>و همچنين جداول تكميلي دانشگاه ها و موسسات آموزش عالي استخراج گرديده است.</a:t>
            </a:r>
          </a:p>
          <a:p>
            <a:pPr marL="0" lvl="0" indent="0" algn="just" rtl="1">
              <a:buNone/>
            </a:pPr>
            <a:endParaRPr lang="en-US" sz="2400" dirty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>
                <a:cs typeface="B Titr" pitchFamily="2" charset="-78"/>
              </a:rPr>
              <a:t>ضريب اهميت: </a:t>
            </a:r>
            <a:r>
              <a:rPr lang="fa-IR" sz="2400" b="1" dirty="0">
                <a:cs typeface="B Mitra" pitchFamily="2" charset="-78"/>
              </a:rPr>
              <a:t>1</a:t>
            </a:r>
            <a:endParaRPr lang="fa-IR" sz="3200" b="1" dirty="0">
              <a:cs typeface="B Mitra" pitchFamily="2" charset="-78"/>
            </a:endParaRPr>
          </a:p>
          <a:p>
            <a:pPr lvl="0" algn="just" rtl="1">
              <a:buFont typeface="Wingdings" pitchFamily="2" charset="2"/>
              <a:buChar char="q"/>
            </a:pPr>
            <a:r>
              <a:rPr lang="fa-IR" sz="2000" b="1" dirty="0">
                <a:cs typeface="B Titr" pitchFamily="2" charset="-78"/>
              </a:rPr>
              <a:t>محل استخراج اطلاعات:</a:t>
            </a:r>
            <a:r>
              <a:rPr lang="en-US" sz="2000" b="1" dirty="0">
                <a:cs typeface="B Titr" pitchFamily="2" charset="-78"/>
              </a:rPr>
              <a:t> </a:t>
            </a:r>
            <a:r>
              <a:rPr lang="fa-IR" sz="2400" dirty="0" smtClean="0">
                <a:cs typeface="B Mitra" pitchFamily="2" charset="-78"/>
              </a:rPr>
              <a:t>جداول </a:t>
            </a:r>
            <a:r>
              <a:rPr lang="fa-IR" sz="2400" dirty="0">
                <a:cs typeface="B Mitra" pitchFamily="2" charset="-78"/>
              </a:rPr>
              <a:t>تكميل شده توسط مراكز و صحت سنجي آن با اطلاعات خزانه</a:t>
            </a:r>
            <a:endParaRPr lang="en-US" sz="2400" dirty="0">
              <a:cs typeface="B Mitra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-104573"/>
            <a:ext cx="957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5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95536" y="620688"/>
            <a:ext cx="7355160" cy="5096025"/>
          </a:xfrm>
        </p:spPr>
        <p:txBody>
          <a:bodyPr>
            <a:normAutofit fontScale="92500" lnSpcReduction="10000"/>
          </a:bodyPr>
          <a:lstStyle/>
          <a:p>
            <a:pPr marL="0" indent="0" algn="ctr" rtl="1">
              <a:spcBef>
                <a:spcPts val="1200"/>
              </a:spcBef>
              <a:buClrTx/>
              <a:buSzTx/>
              <a:buNone/>
            </a:pPr>
            <a:r>
              <a:rPr lang="fa-IR" sz="3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E35C06"/>
                </a:solidFill>
                <a:latin typeface="+mj-lt"/>
                <a:ea typeface="+mj-ea"/>
                <a:cs typeface="B Titr" pitchFamily="2" charset="-78"/>
              </a:rPr>
              <a:t>الگوی جامع و یکپارچه مدیریت منابع و</a:t>
            </a:r>
          </a:p>
          <a:p>
            <a:pPr marL="0" indent="0" algn="ctr" rtl="1">
              <a:spcBef>
                <a:spcPts val="1200"/>
              </a:spcBef>
              <a:buClrTx/>
              <a:buSzTx/>
              <a:buNone/>
            </a:pPr>
            <a:r>
              <a:rPr lang="en-US" sz="3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E35C06"/>
                </a:solidFill>
                <a:latin typeface="+mj-lt"/>
                <a:ea typeface="+mj-ea"/>
                <a:cs typeface="B Titr" pitchFamily="2" charset="-78"/>
              </a:rPr>
              <a:t> </a:t>
            </a:r>
            <a:r>
              <a:rPr lang="fa-IR" sz="3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E35C06"/>
                </a:solidFill>
                <a:latin typeface="+mj-lt"/>
                <a:ea typeface="+mj-ea"/>
                <a:cs typeface="B Titr" pitchFamily="2" charset="-78"/>
              </a:rPr>
              <a:t>بودجه</a:t>
            </a:r>
            <a:r>
              <a:rPr lang="en-US" sz="3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E35C06"/>
                </a:solidFill>
                <a:latin typeface="+mj-lt"/>
                <a:ea typeface="+mj-ea"/>
                <a:cs typeface="B Titr" pitchFamily="2" charset="-78"/>
              </a:rPr>
              <a:t> </a:t>
            </a:r>
            <a:r>
              <a:rPr lang="fa-IR" sz="36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E35C06"/>
                </a:solidFill>
                <a:latin typeface="+mj-lt"/>
                <a:ea typeface="+mj-ea"/>
                <a:cs typeface="B Titr" pitchFamily="2" charset="-78"/>
              </a:rPr>
              <a:t>ریزی بر مبنای عملکرد</a:t>
            </a:r>
            <a:endParaRPr lang="en-US" sz="36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E35C06"/>
              </a:solidFill>
              <a:latin typeface="+mj-lt"/>
              <a:ea typeface="+mj-ea"/>
              <a:cs typeface="B Titr" pitchFamily="2" charset="-78"/>
            </a:endParaRPr>
          </a:p>
          <a:p>
            <a:pPr marL="0" lvl="0" indent="0" algn="just" rtl="1">
              <a:spcBef>
                <a:spcPts val="1200"/>
              </a:spcBef>
              <a:buClrTx/>
              <a:buSzTx/>
              <a:buNone/>
            </a:pPr>
            <a:endParaRPr lang="fa-IR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Titr" panose="00000700000000000000" pitchFamily="2" charset="-78"/>
            </a:endParaRPr>
          </a:p>
          <a:p>
            <a:pPr lvl="0" algn="just" rtl="1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v"/>
            </a:pPr>
            <a:r>
              <a:rPr lang="fa-IR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سیستم 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جامع مدیریت هزینه و ارزیابی عملکرد منابع جاری با استفاده از رویکرد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ABC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 و بهایابی مبتنی بر عملکرد (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PBC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)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Mitra" pitchFamily="2" charset="-78"/>
            </a:endParaRPr>
          </a:p>
          <a:p>
            <a:pPr lvl="0" algn="just" rtl="1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v"/>
            </a:pPr>
            <a:r>
              <a:rPr lang="fa-IR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سیستم 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بودجه­ریزی عملکرد جاری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Mitra" pitchFamily="2" charset="-78"/>
            </a:endParaRPr>
          </a:p>
          <a:p>
            <a:pPr lvl="0" algn="just" rtl="1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v"/>
            </a:pPr>
            <a:r>
              <a:rPr lang="fa-IR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سیستم 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مدیریت منابع درآمدی و تحلیل سودآوری و مازاد عملکرد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Mitra" pitchFamily="2" charset="-78"/>
            </a:endParaRPr>
          </a:p>
          <a:p>
            <a:pPr lvl="0" algn="just" rtl="1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v"/>
            </a:pPr>
            <a:r>
              <a:rPr lang="fa-IR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سیستم 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مدیریت مخارج سرمایه­ای و بهای تمام شده پروژه­ها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Mitra" pitchFamily="2" charset="-78"/>
            </a:endParaRPr>
          </a:p>
          <a:p>
            <a:pPr lvl="0" algn="just" rtl="1">
              <a:spcBef>
                <a:spcPts val="12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Tx/>
              <a:buFont typeface="Wingdings" pitchFamily="2" charset="2"/>
              <a:buChar char="v"/>
            </a:pPr>
            <a:r>
              <a:rPr lang="fa-IR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سیستم </a:t>
            </a:r>
            <a:r>
              <a:rPr lang="fa-IR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itchFamily="2" charset="-78"/>
              </a:rPr>
              <a:t>برنامه­ریزی استراتژیک سازمانی</a:t>
            </a:r>
            <a:endParaRPr lang="en-US" sz="2400" dirty="0">
              <a:solidFill>
                <a:prstClr val="black"/>
              </a:solidFill>
              <a:cs typeface="B Mitra" pitchFamily="2" charset="-78"/>
            </a:endParaRPr>
          </a:p>
          <a:p>
            <a:pPr lvl="0" algn="just" rtl="1"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804704"/>
          </a:xfrm>
        </p:spPr>
        <p:txBody>
          <a:bodyPr>
            <a:normAutofit/>
          </a:bodyPr>
          <a:lstStyle/>
          <a:p>
            <a:pPr algn="ctr" rtl="1"/>
            <a:r>
              <a:rPr lang="fa-IR" sz="32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اهداف زیربنایی</a:t>
            </a:r>
            <a:endParaRPr lang="fr-CA" sz="3200" dirty="0">
              <a:solidFill>
                <a:schemeClr val="accent6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539552" y="1268760"/>
            <a:ext cx="7416824" cy="4536504"/>
          </a:xfrm>
        </p:spPr>
        <p:txBody>
          <a:bodyPr>
            <a:normAutofit fontScale="92500" lnSpcReduction="20000"/>
          </a:bodyPr>
          <a:lstStyle/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ارزیابی عملکرد بخش­های سازمانی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ارزیابی عملکرد سازمان در دستیابی به اهداف برنامه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تهیه بودجه برنامه­ای سالانه و تخصیص بر مبنای عملکرد در مقاطع زمانی سه یا شش ماهه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ارزیابی کارایی استفاده از منابع سازمانی و ایجاد امکان مدیریت هزینه­ها و بهای تمام شده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ارزیابی اثربخشی سازمانی در دستیابی به اهداف برنامه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ارزیابی کیفی عملکرد و هدف­گذاری کیفی و کمی در قالب بودجه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شفاف‌سازی </a:t>
            </a: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عملکرد و ایجاد ابزاری جهت پاسخگویی و پاسخ­خواهی مدیریتی و مسئولیت­سنجی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defTabSz="457200" rtl="1"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itchFamily="2" charset="2"/>
              <a:buChar char="q"/>
            </a:pPr>
            <a:r>
              <a:rPr lang="fa-IR" dirty="0">
                <a:solidFill>
                  <a:prstClr val="black">
                    <a:lumMod val="75000"/>
                    <a:lumOff val="25000"/>
                  </a:prstClr>
                </a:solidFill>
                <a:cs typeface="B Mitra" pitchFamily="2" charset="-78"/>
              </a:rPr>
              <a:t>ایجاد زیرساخت­های اطلاعاتی مورد نیاز مدیریت جهت بهبود بهره­وری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B Mitra" pitchFamily="2" charset="-78"/>
            </a:endParaRPr>
          </a:p>
          <a:p>
            <a:pPr lvl="0" algn="just" rtl="1">
              <a:buClr>
                <a:srgbClr val="B13F9A"/>
              </a:buClr>
            </a:pP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49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3096344"/>
          </a:xfrm>
        </p:spPr>
        <p:txBody>
          <a:bodyPr>
            <a:normAutofit/>
          </a:bodyPr>
          <a:lstStyle/>
          <a:p>
            <a:pPr algn="ctr" rtl="1"/>
            <a:r>
              <a:rPr lang="fa-IR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Titr" pitchFamily="2" charset="-78"/>
              </a:rPr>
              <a:t>با تشكر از توجه شما</a:t>
            </a:r>
            <a:endParaRPr lang="fr-CA" sz="4400" dirty="0">
              <a:solidFill>
                <a:schemeClr val="tx1">
                  <a:lumMod val="95000"/>
                  <a:lumOff val="5000"/>
                </a:schemeClr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578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عکس" ma:contentTypeID="0x01010200A614229E35A2214EB3C7CB5AFEFA8682" ma:contentTypeVersion="0" ma:contentTypeDescription="یک عکس یا یک تصویر بارگذاری کنید." ma:contentTypeScope="" ma:versionID="5733fe6e109fe4c3fe6c23f3f83efe0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92646c116410bbf53bf896cd4a302c7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1:ThumbnailExists" minOccurs="0"/>
                <xsd:element ref="ns1:PreviewExists" minOccurs="0"/>
                <xsd:element ref="ns1:AlternateThumbnail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عرض عکس" ma:internalName="ImageWidth" ma:readOnly="true">
      <xsd:simpleType>
        <xsd:restriction base="dms:Unknown"/>
      </xsd:simpleType>
    </xsd:element>
    <xsd:element name="ImageHeight" ma:index="12" nillable="true" ma:displayName="ارتفاع عکس" ma:internalName="ImageHeight" ma:readOnly="true">
      <xsd:simpleType>
        <xsd:restriction base="dms:Unknown"/>
      </xsd:simpleType>
    </xsd:element>
    <xsd:element name="ImageCreateDate" ma:index="13" nillable="true" ma:displayName="تاریخ گرفتن عکس" ma:format="DateTime" ma:hidden="true" ma:internalName="ImageCreateDate">
      <xsd:simpleType>
        <xsd:restriction base="dms:DateTime"/>
      </xsd:simpleType>
    </xsd:element>
    <xsd:element name="Description" ma:index="14" nillable="true" ma:displayName="شرح" ma:description="به عنوان متن فرعی برای این عکس استفاده می‌شود." ma:hidden="true" ma:internalName="Description">
      <xsd:simpleType>
        <xsd:restriction base="dms:Note">
          <xsd:maxLength value="255"/>
        </xsd:restriction>
      </xsd:simpleType>
    </xsd:element>
    <xsd:element name="ThumbnailExists" ma:index="23" nillable="true" ma:displayName="بندانگشتی وجود دارد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پیش‌نمایش وجود دارد" ma:default="FALSE" ma:hidden="true" ma:internalName="PreviewExists" ma:readOnly="true">
      <xsd:simpleType>
        <xsd:restriction base="dms:Boolean"/>
      </xsd:simpleType>
    </xsd:element>
    <xsd:element name="AlternateThumbnailUrl" ma:index="25" nillable="true" ma:displayName="URL پیش‌نمایش تصویر" ma:format="Image" ma:hidden="tru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محتوا"/>
        <xsd:element ref="dc:title" minOccurs="0" maxOccurs="1" ma:index="8" ma:displayName="عنوان"/>
        <xsd:element ref="dc:subject" minOccurs="0" maxOccurs="1"/>
        <xsd:element ref="dc:description" minOccurs="0" maxOccurs="1"/>
        <xsd:element name="keywords" minOccurs="0" maxOccurs="1" type="xsd:string" ma:index="20" ma:displayName="کلیدواژه‌ها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lternateThumbnailUrl xmlns="http://schemas.microsoft.com/sharepoint/v3">
      <Url xsi:nil="true"/>
      <Description xsi:nil="true"/>
    </AlternateThumbnailUrl>
    <ImageCreateDate xmlns="http://schemas.microsoft.com/sharepoint/v3" xsi:nil="true"/>
    <Descrip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8860337-737B-4C68-8DE8-7088A9147A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F406C9-85D0-4CCA-AE0B-2AA2487035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E4D2E3-3FD7-458B-BA83-59DF56926472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</TotalTime>
  <Words>1178</Words>
  <Application>Microsoft Office PowerPoint</Application>
  <PresentationFormat>On-screen Show (4:3)</PresentationFormat>
  <Paragraphs>171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Opulent</vt:lpstr>
      <vt:lpstr>بررسي مدل تعيين، توزيع و شاخص هاي عملكردي اعتبارات سال 1396 دانشگاه‌ها و موسسات  آموزش عالي</vt:lpstr>
      <vt:lpstr>PowerPoint Presentation</vt:lpstr>
      <vt:lpstr>اصلاحات  انجام شده در مدل تعيين بودجه سال 1396 </vt:lpstr>
      <vt:lpstr>طراحي مدل عملكرد دانشگاه ها</vt:lpstr>
      <vt:lpstr>PowerPoint Presentation</vt:lpstr>
      <vt:lpstr>PowerPoint Presentation</vt:lpstr>
      <vt:lpstr>شاخص‌هاي مدل عملكردي  (توزيع 5 درصد بودجه سال جاري براساس نتايج مدل عملكردي)</vt:lpstr>
      <vt:lpstr>شاخص‌هاي مدل عملكردي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اهداف زیربنایی</vt:lpstr>
      <vt:lpstr>با تشكر از توجه شما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shahroodi</dc:creator>
  <cp:keywords/>
  <cp:lastModifiedBy>Maaref</cp:lastModifiedBy>
  <cp:revision>85</cp:revision>
  <dcterms:created xsi:type="dcterms:W3CDTF">2014-07-15T02:45:06Z</dcterms:created>
  <dcterms:modified xsi:type="dcterms:W3CDTF">2018-03-03T08:21:44Z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0x01010200A614229E35A2214EB3C7CB5AFEFA8682</vt:lpwstr>
  </property>
</Properties>
</file>